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4" r:id="rId3"/>
    <p:sldId id="265" r:id="rId4"/>
    <p:sldId id="267" r:id="rId5"/>
    <p:sldId id="268" r:id="rId6"/>
    <p:sldId id="269" r:id="rId7"/>
    <p:sldId id="271" r:id="rId8"/>
    <p:sldId id="270" r:id="rId9"/>
    <p:sldId id="272" r:id="rId10"/>
    <p:sldId id="273" r:id="rId11"/>
    <p:sldId id="274" r:id="rId12"/>
    <p:sldId id="275" r:id="rId13"/>
    <p:sldId id="276" r:id="rId14"/>
    <p:sldId id="277" r:id="rId15"/>
    <p:sldId id="279" r:id="rId16"/>
    <p:sldId id="278" r:id="rId17"/>
    <p:sldId id="280" r:id="rId18"/>
    <p:sldId id="281" r:id="rId19"/>
    <p:sldId id="282" r:id="rId20"/>
    <p:sldId id="284" r:id="rId21"/>
    <p:sldId id="283" r:id="rId22"/>
    <p:sldId id="285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9" autoAdjust="0"/>
    <p:restoredTop sz="94660"/>
  </p:normalViewPr>
  <p:slideViewPr>
    <p:cSldViewPr snapToGrid="0">
      <p:cViewPr varScale="1">
        <p:scale>
          <a:sx n="73" d="100"/>
          <a:sy n="73" d="100"/>
        </p:scale>
        <p:origin x="130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597834-D538-4961-8C92-587B9561DD24}" type="datetimeFigureOut">
              <a:rPr lang="fr-FR" smtClean="0"/>
              <a:t>30/06/2024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42CD24-092D-40DA-AD14-BA9472BB8AD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624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2CD24-092D-40DA-AD14-BA9472BB8ADD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8698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2CD24-092D-40DA-AD14-BA9472BB8ADD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9261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2CD24-092D-40DA-AD14-BA9472BB8ADD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00011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2CD24-092D-40DA-AD14-BA9472BB8ADD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0696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2CD24-092D-40DA-AD14-BA9472BB8ADD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8064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2CD24-092D-40DA-AD14-BA9472BB8ADD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6953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2CD24-092D-40DA-AD14-BA9472BB8ADD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6458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2CD24-092D-40DA-AD14-BA9472BB8ADD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9453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2CD24-092D-40DA-AD14-BA9472BB8ADD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812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2CD24-092D-40DA-AD14-BA9472BB8ADD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0749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2CD24-092D-40DA-AD14-BA9472BB8ADD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9271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2CD24-092D-40DA-AD14-BA9472BB8ADD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7951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6CBF47-78EF-4972-B694-7F57F487AC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7430077-8FDD-4B10-AFFB-934BDF42F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C0B58F1-470C-40D2-A020-99AA1A9FB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571F-64B0-42D6-AC4A-3FDB135FE0A0}" type="datetimeFigureOut">
              <a:rPr lang="fr-FR" smtClean="0"/>
              <a:t>30/06/2024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582081D-6A61-4AFA-A773-A42EDD808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5F2064-A6EF-4F5F-83EF-3DA80A4B8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45FB-F509-43AA-9330-3F385FE8F6A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7774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ABD479-DF8A-40BF-8370-C9CB7FF1E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0EA19C5-A00B-425E-BB15-FA7E1C6609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546568-4449-40C0-8F0C-E729B49BD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571F-64B0-42D6-AC4A-3FDB135FE0A0}" type="datetimeFigureOut">
              <a:rPr lang="fr-FR" smtClean="0"/>
              <a:t>30/06/2024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A0980C-3107-4314-91EE-2247A6318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1C48EDC-BF0E-48D7-A381-80C1A445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45FB-F509-43AA-9330-3F385FE8F6A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0451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909FA8F-24A5-4B22-9D8A-E6AFE2EB4E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60FC590-FD84-415A-BC4A-04FEBF2E0F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A8C71D2-6DA0-4C37-B5C0-47A85D516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571F-64B0-42D6-AC4A-3FDB135FE0A0}" type="datetimeFigureOut">
              <a:rPr lang="fr-FR" smtClean="0"/>
              <a:t>30/06/2024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74E55B-FC99-4122-B1D1-2D6E84072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E552C83-C368-421C-87A0-EA114A93F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45FB-F509-43AA-9330-3F385FE8F6A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008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D654F8-B7C2-42E6-AEEC-41BE63921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549EC8-9249-4C66-8A73-901511580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A4D88C-B84D-4A56-8A5D-E9106543A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571F-64B0-42D6-AC4A-3FDB135FE0A0}" type="datetimeFigureOut">
              <a:rPr lang="fr-FR" smtClean="0"/>
              <a:t>30/06/2024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06828C-65B0-496D-9163-EE61BBD95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60EF51A-5ABE-4894-8C35-E3A48D285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45FB-F509-43AA-9330-3F385FE8F6A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7838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0E4B2A-BE21-42B3-8C3C-7A85072BA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17370A4-BE1D-4DCE-BAB6-594D80CB0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B13821D-C595-4E20-A540-E5CFBF019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571F-64B0-42D6-AC4A-3FDB135FE0A0}" type="datetimeFigureOut">
              <a:rPr lang="fr-FR" smtClean="0"/>
              <a:t>30/06/2024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2640F26-572B-412A-B118-B74778EF2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18E7C1-C9C1-436C-B584-2C602094B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45FB-F509-43AA-9330-3F385FE8F6A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5751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4D102E-2D0A-4F16-BEBA-0B34E5AAF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05EC31-DA3A-475F-835C-0DA4912F2D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CA14D5B-DE8A-436A-A8A8-6C0CD9E5DB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6B259EB-86BC-4B5A-9546-CB9F7A428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571F-64B0-42D6-AC4A-3FDB135FE0A0}" type="datetimeFigureOut">
              <a:rPr lang="fr-FR" smtClean="0"/>
              <a:t>30/06/2024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602EB17-29F7-462B-8EE5-F8A8D4F50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753A87D-B652-4DF5-AFA7-6B74F50AC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45FB-F509-43AA-9330-3F385FE8F6A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7777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EAE061-9BCE-45DF-9D59-B7699E94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C0085E1-66FF-4959-ABC7-6B0B7B5ED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D8352D5-9786-4378-A1E5-5CECCEA331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FBCEBCD-EB76-4D87-B4BA-CAE1DF4A81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940060A-0648-486D-913F-3402279513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665C994-C007-4B4D-9F0F-41BA18951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571F-64B0-42D6-AC4A-3FDB135FE0A0}" type="datetimeFigureOut">
              <a:rPr lang="fr-FR" smtClean="0"/>
              <a:t>30/06/2024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CFBC1BC-ACD2-42A5-AACA-E5B1992A1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594ACC6-931C-4997-B6C3-B7467CFA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45FB-F509-43AA-9330-3F385FE8F6A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2579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09A0D0-6047-469B-B231-79358F18C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E40E66-C956-4C2B-B162-F05174855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571F-64B0-42D6-AC4A-3FDB135FE0A0}" type="datetimeFigureOut">
              <a:rPr lang="fr-FR" smtClean="0"/>
              <a:t>30/06/2024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4FFC889-E0BD-474A-9C17-2EAAF0C20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D06F3EE-A78D-4550-BEA3-6429D7F22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45FB-F509-43AA-9330-3F385FE8F6A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5534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1CF5A4F-4593-41E4-AA3F-619F029C4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571F-64B0-42D6-AC4A-3FDB135FE0A0}" type="datetimeFigureOut">
              <a:rPr lang="fr-FR" smtClean="0"/>
              <a:t>30/06/2024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6BDC560-546D-473F-9A88-E7669B08D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43CE32-BEED-493E-A5E6-6995FFC89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45FB-F509-43AA-9330-3F385FE8F6A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7494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C99BD8-D8A7-4ABC-8A61-5B4ABAE0B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58AA8D-02D0-41CD-A1FC-D86F654AF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34A67AD-6594-40C2-B6DE-2A915B90B6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65D640E-B4D4-492D-9B8A-B7FB3C060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571F-64B0-42D6-AC4A-3FDB135FE0A0}" type="datetimeFigureOut">
              <a:rPr lang="fr-FR" smtClean="0"/>
              <a:t>30/06/2024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2282D63-FC13-4444-B94F-E79012823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C53FEF-A058-43C5-8D79-832490043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45FB-F509-43AA-9330-3F385FE8F6A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343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D15E19-F9A5-4DDB-8193-CACD01C4A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B8F8C06-A94F-41A2-BB7C-4DA74E9FD5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33AF1B6-169D-4B91-9FBC-7C8D73A7B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3588122-B2E0-4289-922F-72997768A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571F-64B0-42D6-AC4A-3FDB135FE0A0}" type="datetimeFigureOut">
              <a:rPr lang="fr-FR" smtClean="0"/>
              <a:t>30/06/2024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93A2637-3A8F-4D8B-897F-B81B037AB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407BFFC-B07D-456E-9911-ECD805619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45FB-F509-43AA-9330-3F385FE8F6A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6781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A6E79B7-01BA-4070-AAC2-C93806D98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EA77526-D4B9-450A-A634-9034C46C5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D4E0768-9DE5-4049-B99A-B7301907B6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D571F-64B0-42D6-AC4A-3FDB135FE0A0}" type="datetimeFigureOut">
              <a:rPr lang="fr-FR" smtClean="0"/>
              <a:t>30/06/2024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9EA3DDD-0D8F-414A-BA1E-561979DBC8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6AED7D6-4E3A-4B21-9081-FFA6CFBDE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DC45FB-F509-43AA-9330-3F385FE8F6A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3878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705DD1-67B8-4F63-B6EF-B351302A4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28" y="1378856"/>
            <a:ext cx="10914743" cy="2692400"/>
          </a:xfrm>
        </p:spPr>
        <p:txBody>
          <a:bodyPr>
            <a:normAutofit/>
          </a:bodyPr>
          <a:lstStyle/>
          <a:p>
            <a:r>
              <a:rPr lang="fr-FR" dirty="0" err="1"/>
              <a:t>Variational</a:t>
            </a:r>
            <a:r>
              <a:rPr lang="fr-FR" dirty="0"/>
              <a:t> Auto-Encoder (VAE)</a:t>
            </a:r>
            <a:br>
              <a:rPr lang="fr-FR" dirty="0"/>
            </a:br>
            <a:r>
              <a:rPr lang="fr-FR" dirty="0"/>
              <a:t>pour la</a:t>
            </a:r>
            <a:br>
              <a:rPr lang="fr-FR" dirty="0"/>
            </a:br>
            <a:r>
              <a:rPr lang="fr-FR" dirty="0"/>
              <a:t>Génération d’Images</a:t>
            </a:r>
          </a:p>
        </p:txBody>
      </p:sp>
    </p:spTree>
    <p:extLst>
      <p:ext uri="{BB962C8B-B14F-4D97-AF65-F5344CB8AC3E}">
        <p14:creationId xmlns:p14="http://schemas.microsoft.com/office/powerpoint/2010/main" val="67559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124311-EF88-4789-B0B6-00302122D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871" y="365023"/>
            <a:ext cx="11564258" cy="6146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Architecture finale d’un VAE</a:t>
            </a: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C781A7-F595-4555-AD59-43EA0CDA6C95}"/>
              </a:ext>
            </a:extLst>
          </p:cNvPr>
          <p:cNvSpPr txBox="1"/>
          <p:nvPr/>
        </p:nvSpPr>
        <p:spPr>
          <a:xfrm>
            <a:off x="0" y="6553200"/>
            <a:ext cx="1938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source : Rocca J., TDS, 2019 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886711-16EC-432B-A3E1-66333C885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847" y="1069656"/>
            <a:ext cx="7446305" cy="44435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975D84-44D9-4AD8-8769-CFAFA9901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350" y="5788344"/>
            <a:ext cx="5693377" cy="40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248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124311-EF88-4789-B0B6-00302122D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8328" y="2814308"/>
            <a:ext cx="2705100" cy="6146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/>
              <a:t>Demo</a:t>
            </a:r>
            <a:r>
              <a:rPr lang="fr-FR" dirty="0"/>
              <a:t> MNIST</a:t>
            </a: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591166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124311-EF88-4789-B0B6-00302122D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784" y="325108"/>
            <a:ext cx="4127501" cy="6146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Morphing</a:t>
            </a: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1BBAE1-77E8-4250-A245-3FA5B0806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850" y="323850"/>
            <a:ext cx="62103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50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124311-EF88-4789-B0B6-00302122D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783" y="325107"/>
            <a:ext cx="10687960" cy="45081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Avantage des VAE pour la génération d’image</a:t>
            </a:r>
          </a:p>
          <a:p>
            <a:pPr lvl="1"/>
            <a:r>
              <a:rPr lang="fr-FR" dirty="0"/>
              <a:t>Solide assise théorique</a:t>
            </a:r>
          </a:p>
          <a:p>
            <a:pPr lvl="1"/>
            <a:r>
              <a:rPr lang="fr-FR" dirty="0"/>
              <a:t>Interprétabilité</a:t>
            </a:r>
          </a:p>
          <a:p>
            <a:pPr lvl="1"/>
            <a:r>
              <a:rPr lang="fr-FR" dirty="0"/>
              <a:t>Entrainement stable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Désavantages</a:t>
            </a:r>
          </a:p>
          <a:p>
            <a:pPr lvl="1"/>
            <a:r>
              <a:rPr lang="fr-FR" dirty="0"/>
              <a:t>Qualité d’image</a:t>
            </a:r>
          </a:p>
          <a:p>
            <a:pPr lvl="1"/>
            <a:r>
              <a:rPr lang="fr-FR" dirty="0"/>
              <a:t>Génération d’images « moyennées »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9526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705DD1-67B8-4F63-B6EF-B351302A4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28" y="2547257"/>
            <a:ext cx="10914743" cy="936170"/>
          </a:xfrm>
        </p:spPr>
        <p:txBody>
          <a:bodyPr>
            <a:normAutofit/>
          </a:bodyPr>
          <a:lstStyle/>
          <a:p>
            <a:r>
              <a:rPr lang="fr-FR" dirty="0"/>
              <a:t>Extra : Stable Diffusion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4BB928-A5ED-4CD0-BEBA-038F1D5F3A86}"/>
              </a:ext>
            </a:extLst>
          </p:cNvPr>
          <p:cNvSpPr txBox="1"/>
          <p:nvPr/>
        </p:nvSpPr>
        <p:spPr>
          <a:xfrm>
            <a:off x="0" y="6611779"/>
            <a:ext cx="22878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/>
              <a:t>Source : https://stable-diffusion-art.com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58891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D01A4E-8B0C-468F-B7CD-C79C83D85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20" y="1533507"/>
            <a:ext cx="10498015" cy="35152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5B4AF5-A2CA-4CB4-9F11-501FC9918439}"/>
              </a:ext>
            </a:extLst>
          </p:cNvPr>
          <p:cNvSpPr txBox="1"/>
          <p:nvPr/>
        </p:nvSpPr>
        <p:spPr>
          <a:xfrm>
            <a:off x="266420" y="294306"/>
            <a:ext cx="5115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Génération d’image </a:t>
            </a:r>
            <a:r>
              <a:rPr lang="fr-FR" sz="2800" b="1" dirty="0"/>
              <a:t>conditionnée</a:t>
            </a:r>
            <a:endParaRPr lang="en-US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DF2064-47FD-42DF-9980-969F4FB6C004}"/>
              </a:ext>
            </a:extLst>
          </p:cNvPr>
          <p:cNvSpPr txBox="1"/>
          <p:nvPr/>
        </p:nvSpPr>
        <p:spPr>
          <a:xfrm>
            <a:off x="0" y="6611779"/>
            <a:ext cx="22878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/>
              <a:t>Source : https://stable-diffusion-art.com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72222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9006D7-4F0D-4E61-B70B-40F9F534D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869" y="960229"/>
            <a:ext cx="7530759" cy="3226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A148A8-F64A-42DF-89E9-77743EE708C2}"/>
              </a:ext>
            </a:extLst>
          </p:cNvPr>
          <p:cNvSpPr txBox="1"/>
          <p:nvPr/>
        </p:nvSpPr>
        <p:spPr>
          <a:xfrm>
            <a:off x="266420" y="294306"/>
            <a:ext cx="6565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Qu’est ce que la diffusion pour une image ?</a:t>
            </a:r>
            <a:endParaRPr lang="en-US" sz="28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EF326D-FB21-4FB5-9936-05CDEA4F3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88" y="4329407"/>
            <a:ext cx="6986120" cy="24263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9AD347-AAB3-4485-9F7C-D29326ABCE96}"/>
              </a:ext>
            </a:extLst>
          </p:cNvPr>
          <p:cNvSpPr txBox="1"/>
          <p:nvPr/>
        </p:nvSpPr>
        <p:spPr>
          <a:xfrm>
            <a:off x="0" y="6611779"/>
            <a:ext cx="22878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/>
              <a:t>Source : https://stable-diffusion-art.com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00608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3A148A8-F64A-42DF-89E9-77743EE708C2}"/>
              </a:ext>
            </a:extLst>
          </p:cNvPr>
          <p:cNvSpPr txBox="1"/>
          <p:nvPr/>
        </p:nvSpPr>
        <p:spPr>
          <a:xfrm>
            <a:off x="266420" y="294306"/>
            <a:ext cx="9573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Idée : reverser le processus de diffusion pour obtenir une image</a:t>
            </a:r>
            <a:endParaRPr lang="en-US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9AD347-AAB3-4485-9F7C-D29326ABCE96}"/>
              </a:ext>
            </a:extLst>
          </p:cNvPr>
          <p:cNvSpPr txBox="1"/>
          <p:nvPr/>
        </p:nvSpPr>
        <p:spPr>
          <a:xfrm>
            <a:off x="0" y="6611779"/>
            <a:ext cx="22878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/>
              <a:t>Source : https://stable-diffusion-art.com</a:t>
            </a:r>
            <a:endParaRPr lang="en-US" sz="1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82E7DC-921C-4227-8F08-E74DCFE6F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03" y="1327429"/>
            <a:ext cx="9888330" cy="43535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82A3BC-8277-48FF-B0A8-907D86558F59}"/>
              </a:ext>
            </a:extLst>
          </p:cNvPr>
          <p:cNvSpPr txBox="1"/>
          <p:nvPr/>
        </p:nvSpPr>
        <p:spPr>
          <a:xfrm>
            <a:off x="317220" y="5998512"/>
            <a:ext cx="7978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On va donc </a:t>
            </a:r>
            <a:r>
              <a:rPr lang="fr-FR" sz="2400" b="1" dirty="0"/>
              <a:t>estimer</a:t>
            </a:r>
            <a:r>
              <a:rPr lang="fr-FR" sz="2400" dirty="0"/>
              <a:t> le bruit ajouté à une image et le soustraire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72132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19AD347-AAB3-4485-9F7C-D29326ABCE96}"/>
              </a:ext>
            </a:extLst>
          </p:cNvPr>
          <p:cNvSpPr txBox="1"/>
          <p:nvPr/>
        </p:nvSpPr>
        <p:spPr>
          <a:xfrm>
            <a:off x="0" y="6611779"/>
            <a:ext cx="22878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/>
              <a:t>Source : https://stable-diffusion-art.com</a:t>
            </a:r>
            <a:endParaRPr 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C94797-AAEC-4270-BFC5-3A11B6CDAA17}"/>
              </a:ext>
            </a:extLst>
          </p:cNvPr>
          <p:cNvSpPr txBox="1"/>
          <p:nvPr/>
        </p:nvSpPr>
        <p:spPr>
          <a:xfrm>
            <a:off x="273678" y="258112"/>
            <a:ext cx="8417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On va donc </a:t>
            </a:r>
            <a:r>
              <a:rPr lang="fr-FR" sz="2400" b="1" dirty="0"/>
              <a:t>estimer</a:t>
            </a:r>
            <a:r>
              <a:rPr lang="fr-FR" sz="2400" dirty="0"/>
              <a:t> le bruit ajouté à chaque image et le soustraire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8BC136-F4B6-41EE-A1D7-55E9730DC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56" y="1389487"/>
            <a:ext cx="10307488" cy="36581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21DA85-BD42-4195-9714-6AD4B702D18C}"/>
              </a:ext>
            </a:extLst>
          </p:cNvPr>
          <p:cNvSpPr txBox="1"/>
          <p:nvPr/>
        </p:nvSpPr>
        <p:spPr>
          <a:xfrm>
            <a:off x="273677" y="5809827"/>
            <a:ext cx="7942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Comment estimer ce bruit ? Avec un modèle d’apprentissage 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43845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7C94797-AAEC-4270-BFC5-3A11B6CDAA17}"/>
              </a:ext>
            </a:extLst>
          </p:cNvPr>
          <p:cNvSpPr txBox="1"/>
          <p:nvPr/>
        </p:nvSpPr>
        <p:spPr>
          <a:xfrm>
            <a:off x="273678" y="258112"/>
            <a:ext cx="1869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Modèle </a:t>
            </a:r>
            <a:r>
              <a:rPr lang="fr-FR" sz="2400" dirty="0" err="1"/>
              <a:t>UNet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F97E43-40F5-42C6-B1A1-1F8ECAECE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205" y="1714500"/>
            <a:ext cx="67722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124311-EF88-4789-B0B6-00302122D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871" y="824138"/>
            <a:ext cx="11564258" cy="45098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Objectif : échantillonner une distribution inconnue p</a:t>
            </a:r>
            <a:r>
              <a:rPr lang="fr-FR" baseline="-25000" dirty="0"/>
              <a:t>x</a:t>
            </a:r>
          </a:p>
          <a:p>
            <a:pPr marL="0" indent="0">
              <a:buNone/>
            </a:pPr>
            <a:endParaRPr lang="fr-FR" b="0" dirty="0"/>
          </a:p>
          <a:p>
            <a:pPr marL="0" indent="0">
              <a:buNone/>
            </a:pPr>
            <a:r>
              <a:rPr lang="fr-FR" b="0" dirty="0" err="1"/>
              <a:t>Differentiable</a:t>
            </a:r>
            <a:r>
              <a:rPr lang="fr-FR" b="0" dirty="0"/>
              <a:t> </a:t>
            </a:r>
            <a:r>
              <a:rPr lang="fr-FR" dirty="0" err="1"/>
              <a:t>Generator</a:t>
            </a:r>
            <a:r>
              <a:rPr lang="fr-FR" dirty="0"/>
              <a:t> Network g :</a:t>
            </a:r>
          </a:p>
          <a:p>
            <a:pPr lvl="1"/>
            <a:r>
              <a:rPr lang="fr-FR" dirty="0" err="1"/>
              <a:t>Echantilloner</a:t>
            </a:r>
            <a:r>
              <a:rPr lang="fr-FR" dirty="0"/>
              <a:t> </a:t>
            </a:r>
            <a:r>
              <a:rPr lang="fr-FR" b="1" dirty="0"/>
              <a:t>z</a:t>
            </a:r>
            <a:r>
              <a:rPr lang="fr-FR" dirty="0"/>
              <a:t> depuis une distribution connue p</a:t>
            </a:r>
            <a:r>
              <a:rPr lang="fr-FR" baseline="-25000" dirty="0"/>
              <a:t>z</a:t>
            </a:r>
          </a:p>
          <a:p>
            <a:pPr lvl="1"/>
            <a:r>
              <a:rPr lang="fr-FR" dirty="0"/>
              <a:t>x = g(z)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64F670-0586-48A5-BFF5-0E262B2B4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986" y="3429000"/>
            <a:ext cx="4365286" cy="17254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E27CE3-5F21-4276-95CD-33026A8DCEC6}"/>
              </a:ext>
            </a:extLst>
          </p:cNvPr>
          <p:cNvSpPr txBox="1"/>
          <p:nvPr/>
        </p:nvSpPr>
        <p:spPr>
          <a:xfrm>
            <a:off x="4049484" y="4690218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z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D49207-97FB-4ED5-BC03-105531143C70}"/>
              </a:ext>
            </a:extLst>
          </p:cNvPr>
          <p:cNvSpPr txBox="1"/>
          <p:nvPr/>
        </p:nvSpPr>
        <p:spPr>
          <a:xfrm>
            <a:off x="7111998" y="457449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DBA068-04F3-4A03-962A-8AC67098D3BC}"/>
              </a:ext>
            </a:extLst>
          </p:cNvPr>
          <p:cNvSpPr txBox="1"/>
          <p:nvPr/>
        </p:nvSpPr>
        <p:spPr>
          <a:xfrm>
            <a:off x="313871" y="5510642"/>
            <a:ext cx="97300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/>
              <a:t>Comment sélectionner la distribution de z et apprendre g depuis des données x</a:t>
            </a:r>
            <a:r>
              <a:rPr lang="fr-FR" sz="2800" baseline="-25000" dirty="0"/>
              <a:t>i</a:t>
            </a:r>
            <a:r>
              <a:rPr lang="fr-FR" sz="2800" dirty="0"/>
              <a:t> ?</a:t>
            </a:r>
            <a:endParaRPr lang="en-US" sz="2800" baseline="-25000" dirty="0"/>
          </a:p>
        </p:txBody>
      </p:sp>
    </p:spTree>
    <p:extLst>
      <p:ext uri="{BB962C8B-B14F-4D97-AF65-F5344CB8AC3E}">
        <p14:creationId xmlns:p14="http://schemas.microsoft.com/office/powerpoint/2010/main" val="26886620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7C94797-AAEC-4270-BFC5-3A11B6CDAA17}"/>
              </a:ext>
            </a:extLst>
          </p:cNvPr>
          <p:cNvSpPr txBox="1"/>
          <p:nvPr/>
        </p:nvSpPr>
        <p:spPr>
          <a:xfrm>
            <a:off x="273678" y="258112"/>
            <a:ext cx="86816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Problème avec les modèles de diffusion :</a:t>
            </a:r>
          </a:p>
          <a:p>
            <a:endParaRPr lang="fr-F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/>
              <a:t>Temps de calcul pour l’apprentissage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/>
              <a:t>Difficultés d’apprentissage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/>
              <a:t>Difficulté de contrôle des images générées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F1859B-8220-40D0-89A2-7F3449C818DB}"/>
              </a:ext>
            </a:extLst>
          </p:cNvPr>
          <p:cNvSpPr txBox="1"/>
          <p:nvPr/>
        </p:nvSpPr>
        <p:spPr>
          <a:xfrm>
            <a:off x="273677" y="3811012"/>
            <a:ext cx="104886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Solution (Stable Diffusion) : faire le processus de diffusion dans un espace latent 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AF9401-1E5B-4916-88FA-135DC3E39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321" y="4349969"/>
            <a:ext cx="5963376" cy="224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978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7C94797-AAEC-4270-BFC5-3A11B6CDAA17}"/>
              </a:ext>
            </a:extLst>
          </p:cNvPr>
          <p:cNvSpPr txBox="1"/>
          <p:nvPr/>
        </p:nvSpPr>
        <p:spPr>
          <a:xfrm>
            <a:off x="273678" y="258112"/>
            <a:ext cx="6419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Architecture d’un modèle de type Stable Diffusion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54FD0C-919A-4464-98A4-4921323E5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819" y="1105878"/>
            <a:ext cx="9676362" cy="485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921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7C94797-AAEC-4270-BFC5-3A11B6CDAA17}"/>
              </a:ext>
            </a:extLst>
          </p:cNvPr>
          <p:cNvSpPr txBox="1"/>
          <p:nvPr/>
        </p:nvSpPr>
        <p:spPr>
          <a:xfrm>
            <a:off x="273678" y="258112"/>
            <a:ext cx="1318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Résultats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4724F8-0C70-4A34-BE9C-ADDC0F82E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1992"/>
            <a:ext cx="12192000" cy="45579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E9DD11-6F8F-471E-9C04-3F977668732C}"/>
              </a:ext>
            </a:extLst>
          </p:cNvPr>
          <p:cNvSpPr txBox="1"/>
          <p:nvPr/>
        </p:nvSpPr>
        <p:spPr>
          <a:xfrm>
            <a:off x="0" y="6488668"/>
            <a:ext cx="54216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/>
              <a:t>Source : Rombach R. et al, </a:t>
            </a:r>
            <a:r>
              <a:rPr lang="en-US" sz="1000" dirty="0"/>
              <a:t>High-Resolution Image Synthesis with Latent Diffusion Models, CVPR 2022</a:t>
            </a:r>
          </a:p>
        </p:txBody>
      </p:sp>
    </p:spTree>
    <p:extLst>
      <p:ext uri="{BB962C8B-B14F-4D97-AF65-F5344CB8AC3E}">
        <p14:creationId xmlns:p14="http://schemas.microsoft.com/office/powerpoint/2010/main" val="2186089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254620-EA5E-4701-AA42-7351D3A95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98" y="726715"/>
            <a:ext cx="7231645" cy="4516872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124311-EF88-4789-B0B6-00302122D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871" y="365022"/>
            <a:ext cx="11564258" cy="1471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Auto-encoder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C781A7-F595-4555-AD59-43EA0CDA6C95}"/>
              </a:ext>
            </a:extLst>
          </p:cNvPr>
          <p:cNvSpPr txBox="1"/>
          <p:nvPr/>
        </p:nvSpPr>
        <p:spPr>
          <a:xfrm>
            <a:off x="0" y="6553200"/>
            <a:ext cx="1938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source : Rocca J., TDS, 2019 </a:t>
            </a:r>
            <a:endParaRPr lang="en-US" sz="1200" dirty="0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9B4122D0-8DB0-4C75-85E1-0F3D399F5861}"/>
              </a:ext>
            </a:extLst>
          </p:cNvPr>
          <p:cNvSpPr txBox="1">
            <a:spLocks/>
          </p:cNvSpPr>
          <p:nvPr/>
        </p:nvSpPr>
        <p:spPr>
          <a:xfrm>
            <a:off x="313871" y="5970640"/>
            <a:ext cx="11564258" cy="65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Quel type d’auto-encoder connaissez vous déjà ?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B5EF5B-A0DF-4FF9-8683-281F46458562}"/>
                  </a:ext>
                </a:extLst>
              </p:cNvPr>
              <p:cNvSpPr txBox="1"/>
              <p:nvPr/>
            </p:nvSpPr>
            <p:spPr>
              <a:xfrm>
                <a:off x="313871" y="5174393"/>
                <a:ext cx="3150863" cy="571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d>
                                    <m:dPr>
                                      <m:ctrlP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B5EF5B-A0DF-4FF9-8683-281F46458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71" y="5174393"/>
                <a:ext cx="3150863" cy="5714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5004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124311-EF88-4789-B0B6-00302122D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871" y="365022"/>
            <a:ext cx="11564258" cy="14710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/>
              <a:t>Espace latent en général pas </a:t>
            </a:r>
            <a:r>
              <a:rPr lang="fr-FR" b="1" dirty="0"/>
              <a:t>régulier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dirty="0"/>
              <a:t>VAE : AE avec un encodage sous forme de </a:t>
            </a:r>
            <a:r>
              <a:rPr lang="fr-FR" b="1" dirty="0"/>
              <a:t>distribution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C781A7-F595-4555-AD59-43EA0CDA6C95}"/>
              </a:ext>
            </a:extLst>
          </p:cNvPr>
          <p:cNvSpPr txBox="1"/>
          <p:nvPr/>
        </p:nvSpPr>
        <p:spPr>
          <a:xfrm>
            <a:off x="0" y="6553200"/>
            <a:ext cx="1938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source : Rocca J., TDS, 2019 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F5D4B0-F974-43D1-B11C-4EEC6F100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39" y="2083684"/>
            <a:ext cx="9901721" cy="26906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Espace réservé du contenu 2">
                <a:extLst>
                  <a:ext uri="{FF2B5EF4-FFF2-40B4-BE49-F238E27FC236}">
                    <a16:creationId xmlns:a16="http://schemas.microsoft.com/office/drawing/2014/main" id="{1F4B68C0-2181-4484-A5A1-7196067B3D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3870" y="5220664"/>
                <a:ext cx="11564258" cy="14710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fr-FR" dirty="0"/>
                  <a:t>En pratique,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)~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b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fr-FR" b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fr-FR" b="1" dirty="0"/>
              </a:p>
            </p:txBody>
          </p:sp>
        </mc:Choice>
        <mc:Fallback>
          <p:sp>
            <p:nvSpPr>
              <p:cNvPr id="12" name="Espace réservé du contenu 2">
                <a:extLst>
                  <a:ext uri="{FF2B5EF4-FFF2-40B4-BE49-F238E27FC236}">
                    <a16:creationId xmlns:a16="http://schemas.microsoft.com/office/drawing/2014/main" id="{1F4B68C0-2181-4484-A5A1-7196067B3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70" y="5220664"/>
                <a:ext cx="11564258" cy="1471035"/>
              </a:xfrm>
              <a:prstGeom prst="rect">
                <a:avLst/>
              </a:prstGeom>
              <a:blipFill>
                <a:blip r:embed="rId4"/>
                <a:stretch>
                  <a:fillRect l="-1054" t="-6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1839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124311-EF88-4789-B0B6-00302122D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871" y="365023"/>
            <a:ext cx="11564258" cy="6146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Quelle fonction coût choisir ? </a:t>
            </a: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C781A7-F595-4555-AD59-43EA0CDA6C95}"/>
              </a:ext>
            </a:extLst>
          </p:cNvPr>
          <p:cNvSpPr txBox="1"/>
          <p:nvPr/>
        </p:nvSpPr>
        <p:spPr>
          <a:xfrm>
            <a:off x="0" y="6553200"/>
            <a:ext cx="1938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source : Rocca J., TDS, 2019 </a:t>
            </a:r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C27792-5BF2-47FB-8BCC-0F45EB303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901" y="1100539"/>
            <a:ext cx="7312241" cy="296697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Espace réservé du contenu 2">
                <a:extLst>
                  <a:ext uri="{FF2B5EF4-FFF2-40B4-BE49-F238E27FC236}">
                    <a16:creationId xmlns:a16="http://schemas.microsoft.com/office/drawing/2014/main" id="{3D4F0928-03FB-4068-9F74-D745DE5D4C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3871" y="4240338"/>
                <a:ext cx="11564258" cy="6146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fr-FR" dirty="0"/>
                  <a:t>On veut toujours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fr-F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fr-F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endParaRPr lang="fr-FR" b="1" dirty="0"/>
              </a:p>
            </p:txBody>
          </p:sp>
        </mc:Choice>
        <mc:Fallback>
          <p:sp>
            <p:nvSpPr>
              <p:cNvPr id="8" name="Espace réservé du contenu 2">
                <a:extLst>
                  <a:ext uri="{FF2B5EF4-FFF2-40B4-BE49-F238E27FC236}">
                    <a16:creationId xmlns:a16="http://schemas.microsoft.com/office/drawing/2014/main" id="{3D4F0928-03FB-4068-9F74-D745DE5D4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71" y="4240338"/>
                <a:ext cx="11564258" cy="614692"/>
              </a:xfrm>
              <a:prstGeom prst="rect">
                <a:avLst/>
              </a:prstGeom>
              <a:blipFill>
                <a:blip r:embed="rId4"/>
                <a:stretch>
                  <a:fillRect l="-1054" t="-17000" b="-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3967D27D-DCBA-4196-83FC-E5EEBE267A57}"/>
              </a:ext>
            </a:extLst>
          </p:cNvPr>
          <p:cNvSpPr txBox="1">
            <a:spLocks/>
          </p:cNvSpPr>
          <p:nvPr/>
        </p:nvSpPr>
        <p:spPr>
          <a:xfrm>
            <a:off x="313871" y="4945963"/>
            <a:ext cx="11564258" cy="614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b="1" dirty="0"/>
              <a:t>Régularité</a:t>
            </a:r>
            <a:r>
              <a:rPr lang="fr-FR" dirty="0"/>
              <a:t> = </a:t>
            </a:r>
            <a:r>
              <a:rPr lang="fr-FR" b="1" dirty="0"/>
              <a:t>continuité</a:t>
            </a:r>
            <a:r>
              <a:rPr lang="fr-FR" dirty="0"/>
              <a:t> + </a:t>
            </a:r>
            <a:r>
              <a:rPr lang="fr-FR" b="1" dirty="0"/>
              <a:t>complétude</a:t>
            </a:r>
          </a:p>
        </p:txBody>
      </p:sp>
    </p:spTree>
    <p:extLst>
      <p:ext uri="{BB962C8B-B14F-4D97-AF65-F5344CB8AC3E}">
        <p14:creationId xmlns:p14="http://schemas.microsoft.com/office/powerpoint/2010/main" val="722259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124311-EF88-4789-B0B6-00302122D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871" y="365023"/>
            <a:ext cx="11564258" cy="6146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Quelle fonction coût choisir ? </a:t>
            </a: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C781A7-F595-4555-AD59-43EA0CDA6C95}"/>
              </a:ext>
            </a:extLst>
          </p:cNvPr>
          <p:cNvSpPr txBox="1"/>
          <p:nvPr/>
        </p:nvSpPr>
        <p:spPr>
          <a:xfrm>
            <a:off x="0" y="6553200"/>
            <a:ext cx="1938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source : Rocca J., TDS, 2019 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D87AE7-2FF2-450C-94DB-62BA288CF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4950"/>
            <a:ext cx="12192000" cy="456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640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124311-EF88-4789-B0B6-00302122D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871" y="365023"/>
            <a:ext cx="11564258" cy="6146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Quelle fonction coût choisir ? </a:t>
            </a: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C781A7-F595-4555-AD59-43EA0CDA6C95}"/>
              </a:ext>
            </a:extLst>
          </p:cNvPr>
          <p:cNvSpPr txBox="1"/>
          <p:nvPr/>
        </p:nvSpPr>
        <p:spPr>
          <a:xfrm>
            <a:off x="0" y="6553200"/>
            <a:ext cx="1938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source : Rocca J., TDS, 2019 </a:t>
            </a:r>
            <a:endParaRPr lang="en-US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Espace réservé du contenu 2">
                <a:extLst>
                  <a:ext uri="{FF2B5EF4-FFF2-40B4-BE49-F238E27FC236}">
                    <a16:creationId xmlns:a16="http://schemas.microsoft.com/office/drawing/2014/main" id="{3D4F0928-03FB-4068-9F74-D745DE5D4C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3871" y="1205469"/>
                <a:ext cx="11564258" cy="6146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fr-FR" dirty="0"/>
                  <a:t>On veut ainsi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𝓝</m:t>
                    </m:r>
                    <m:r>
                      <a:rPr lang="fr-F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fr-F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fr-F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fr-F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fr-F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fr-F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fr-F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𝓝</m:t>
                    </m:r>
                    <m:r>
                      <a:rPr lang="fr-F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fr-FR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fr-FR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fr-FR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𝐈</m:t>
                    </m:r>
                    <m:r>
                      <a:rPr lang="fr-FR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>
          <p:sp>
            <p:nvSpPr>
              <p:cNvPr id="8" name="Espace réservé du contenu 2">
                <a:extLst>
                  <a:ext uri="{FF2B5EF4-FFF2-40B4-BE49-F238E27FC236}">
                    <a16:creationId xmlns:a16="http://schemas.microsoft.com/office/drawing/2014/main" id="{3D4F0928-03FB-4068-9F74-D745DE5D4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71" y="1205469"/>
                <a:ext cx="11564258" cy="614692"/>
              </a:xfrm>
              <a:prstGeom prst="rect">
                <a:avLst/>
              </a:prstGeom>
              <a:blipFill>
                <a:blip r:embed="rId3"/>
                <a:stretch>
                  <a:fillRect l="-1054" t="-16832" b="-5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09CF78-A621-4D44-891D-448549DFAECB}"/>
                  </a:ext>
                </a:extLst>
              </p:cNvPr>
              <p:cNvSpPr txBox="1"/>
              <p:nvPr/>
            </p:nvSpPr>
            <p:spPr>
              <a:xfrm>
                <a:off x="2884343" y="3213556"/>
                <a:ext cx="642331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fr-F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fr-FR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0,</m:t>
                      </m:r>
                      <m:r>
                        <m:rPr>
                          <m:sty m:val="p"/>
                        </m:rPr>
                        <a:rPr lang="fr-FR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r>
                        <a:rPr lang="fr-FR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09CF78-A621-4D44-891D-448549DFA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343" y="3213556"/>
                <a:ext cx="642331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02CE34-15EA-487E-BB3C-15CE6D626C28}"/>
                  </a:ext>
                </a:extLst>
              </p:cNvPr>
              <p:cNvSpPr txBox="1"/>
              <p:nvPr/>
            </p:nvSpPr>
            <p:spPr>
              <a:xfrm>
                <a:off x="313871" y="5343422"/>
                <a:ext cx="10941958" cy="582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𝐾𝐿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fr-F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d>
                          <m:dPr>
                            <m:ctrlPr>
                              <a:rPr lang="fr-FR" b="0" i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d>
                                  <m:d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US" dirty="0"/>
                  <a:t>  la divergence de </a:t>
                </a:r>
                <a:r>
                  <a:rPr lang="en-US" dirty="0" err="1"/>
                  <a:t>Kullback-Leibler</a:t>
                </a:r>
                <a:r>
                  <a:rPr lang="en-US" dirty="0"/>
                  <a:t> de P par rapport à Q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02CE34-15EA-487E-BB3C-15CE6D626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71" y="5343422"/>
                <a:ext cx="10941958" cy="582147"/>
              </a:xfrm>
              <a:prstGeom prst="rect">
                <a:avLst/>
              </a:prstGeom>
              <a:blipFill>
                <a:blip r:embed="rId5"/>
                <a:stretch>
                  <a:fillRect l="-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0814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124311-EF88-4789-B0B6-00302122D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871" y="365023"/>
            <a:ext cx="11564258" cy="6146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Comment entrainer un VAE ? </a:t>
            </a: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C781A7-F595-4555-AD59-43EA0CDA6C95}"/>
              </a:ext>
            </a:extLst>
          </p:cNvPr>
          <p:cNvSpPr txBox="1"/>
          <p:nvPr/>
        </p:nvSpPr>
        <p:spPr>
          <a:xfrm>
            <a:off x="0" y="6553200"/>
            <a:ext cx="1938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source : Rocca J., TDS, 2019 </a:t>
            </a:r>
            <a:endParaRPr lang="en-US"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0B5851-58A5-4D3A-A6FF-4D5AC294F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987" y="1945514"/>
            <a:ext cx="7312241" cy="296697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A3E8CAF-F3AB-47F0-93CB-EC4B4EB5CFB5}"/>
              </a:ext>
            </a:extLst>
          </p:cNvPr>
          <p:cNvCxnSpPr/>
          <p:nvPr/>
        </p:nvCxnSpPr>
        <p:spPr>
          <a:xfrm flipH="1">
            <a:off x="2692400" y="5290457"/>
            <a:ext cx="608874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737836F-53F2-4103-AFD9-AF4416495F0A}"/>
              </a:ext>
            </a:extLst>
          </p:cNvPr>
          <p:cNvSpPr txBox="1"/>
          <p:nvPr/>
        </p:nvSpPr>
        <p:spPr>
          <a:xfrm>
            <a:off x="3705281" y="5369553"/>
            <a:ext cx="4781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Rétro-propagation</a:t>
            </a:r>
            <a:r>
              <a:rPr lang="fr-FR" dirty="0"/>
              <a:t> pour le calcul du gradient de 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54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124311-EF88-4789-B0B6-00302122D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871" y="365023"/>
            <a:ext cx="11564258" cy="6146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Astuce de </a:t>
            </a:r>
            <a:r>
              <a:rPr lang="fr-FR" b="1" dirty="0" err="1"/>
              <a:t>reparamétrisation</a:t>
            </a: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C781A7-F595-4555-AD59-43EA0CDA6C95}"/>
              </a:ext>
            </a:extLst>
          </p:cNvPr>
          <p:cNvSpPr txBox="1"/>
          <p:nvPr/>
        </p:nvSpPr>
        <p:spPr>
          <a:xfrm>
            <a:off x="0" y="6553200"/>
            <a:ext cx="1938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source : Rocca J., TDS, 2019 </a:t>
            </a:r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94FE88-9E19-403C-82EE-49E466CC4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8351"/>
            <a:ext cx="12192000" cy="420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3390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1390</TotalTime>
  <Words>448</Words>
  <Application>Microsoft Office PowerPoint</Application>
  <PresentationFormat>Widescreen</PresentationFormat>
  <Paragraphs>83</Paragraphs>
  <Slides>22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Thème Office</vt:lpstr>
      <vt:lpstr>Variational Auto-Encoder (VAE) pour la Génération d’Images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 : Stable Diffusion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Linéaire</dc:title>
  <dc:creator>Tibo</dc:creator>
  <cp:lastModifiedBy>Thibault Faney</cp:lastModifiedBy>
  <cp:revision>175</cp:revision>
  <dcterms:created xsi:type="dcterms:W3CDTF">2023-06-18T16:04:32Z</dcterms:created>
  <dcterms:modified xsi:type="dcterms:W3CDTF">2024-06-30T16:07:38Z</dcterms:modified>
</cp:coreProperties>
</file>